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27">
          <p15:clr>
            <a:srgbClr val="A4A3A4"/>
          </p15:clr>
        </p15:guide>
        <p15:guide id="2" pos="51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BE26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422" autoAdjust="0"/>
  </p:normalViewPr>
  <p:slideViewPr>
    <p:cSldViewPr>
      <p:cViewPr varScale="1">
        <p:scale>
          <a:sx n="96" d="100"/>
          <a:sy n="96" d="100"/>
        </p:scale>
        <p:origin x="2106" y="312"/>
      </p:cViewPr>
      <p:guideLst>
        <p:guide orient="horz" pos="527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811" tIns="44904" rIns="89811" bIns="44904" numCol="1" anchor="t" anchorCtr="0" compatLnSpc="1">
            <a:prstTxWarp prst="textNoShape">
              <a:avLst/>
            </a:prstTxWarp>
          </a:bodyPr>
          <a:lstStyle>
            <a:lvl1pPr defTabSz="89873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1276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811" tIns="44904" rIns="89811" bIns="44904" numCol="1" anchor="t" anchorCtr="0" compatLnSpc="1">
            <a:prstTxWarp prst="textNoShape">
              <a:avLst/>
            </a:prstTxWarp>
          </a:bodyPr>
          <a:lstStyle>
            <a:lvl1pPr algn="r" defTabSz="898733">
              <a:defRPr sz="1200"/>
            </a:lvl1pPr>
          </a:lstStyle>
          <a:p>
            <a:pPr>
              <a:defRPr/>
            </a:pPr>
            <a:fld id="{08AAECD0-063E-4A65-9C4B-59577ADDA27D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992" tIns="42996" rIns="85992" bIns="429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451" y="4714875"/>
            <a:ext cx="5438775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811" tIns="44904" rIns="89811" bIns="449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811" tIns="44904" rIns="89811" bIns="44904" numCol="1" anchor="b" anchorCtr="0" compatLnSpc="1">
            <a:prstTxWarp prst="textNoShape">
              <a:avLst/>
            </a:prstTxWarp>
          </a:bodyPr>
          <a:lstStyle>
            <a:lvl1pPr defTabSz="89873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1276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811" tIns="44904" rIns="89811" bIns="44904" numCol="1" anchor="b" anchorCtr="0" compatLnSpc="1">
            <a:prstTxWarp prst="textNoShape">
              <a:avLst/>
            </a:prstTxWarp>
          </a:bodyPr>
          <a:lstStyle>
            <a:lvl1pPr algn="r" defTabSz="898733">
              <a:defRPr sz="1200"/>
            </a:lvl1pPr>
          </a:lstStyle>
          <a:p>
            <a:pPr>
              <a:defRPr/>
            </a:pPr>
            <a:fld id="{F868C4C1-02DD-4991-A859-BD2C57C67EB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5350"/>
            <a:fld id="{9234340A-7592-4718-B399-A24EFA4B346C}" type="slidenum">
              <a:rPr lang="en-US" smtClean="0"/>
              <a:pPr defTabSz="89535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C839D-40BF-4754-91E0-AB6B687597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C101A-D87E-4BD4-8600-81C95620E84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DE80D-D9DF-4AFF-A20E-831209F6E5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2ABCA-A859-4F68-9F51-B83E6A90C4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7DB55-FD04-4404-9733-1026C2E56C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14FB4-9FB7-43FF-BEEE-22757AB6E5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165D-D2E4-4D5D-9167-7B1C961AFA3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5E15-2B85-4F72-898B-D1521A7031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4A967-F9F2-4EDC-B98E-F4A6DBC47C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F6FE-A391-4748-824F-F9150161D1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00E3B-3CBA-479A-84A1-A31EF5C804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B117300-669E-4660-8540-89AC1D455C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kankar.ch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hyperlink" Target="http://www.eckankar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Line 125">
            <a:extLst>
              <a:ext uri="{FF2B5EF4-FFF2-40B4-BE49-F238E27FC236}">
                <a16:creationId xmlns:a16="http://schemas.microsoft.com/office/drawing/2014/main" id="{ABF43451-227A-9C16-3602-A504010D69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06878" y="3068960"/>
            <a:ext cx="2428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98" name="Line 174"/>
          <p:cNvSpPr>
            <a:spLocks noChangeShapeType="1"/>
          </p:cNvSpPr>
          <p:nvPr/>
        </p:nvSpPr>
        <p:spPr bwMode="auto">
          <a:xfrm>
            <a:off x="5580112" y="3068959"/>
            <a:ext cx="262230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cxnSp>
        <p:nvCxnSpPr>
          <p:cNvPr id="105" name="Straight Connector 104"/>
          <p:cNvCxnSpPr>
            <a:cxnSpLocks/>
          </p:cNvCxnSpPr>
          <p:nvPr/>
        </p:nvCxnSpPr>
        <p:spPr>
          <a:xfrm>
            <a:off x="3892281" y="2487967"/>
            <a:ext cx="0" cy="1733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8" name="Line 123"/>
          <p:cNvSpPr>
            <a:spLocks noChangeShapeType="1"/>
          </p:cNvSpPr>
          <p:nvPr/>
        </p:nvSpPr>
        <p:spPr bwMode="auto">
          <a:xfrm>
            <a:off x="4712730" y="590181"/>
            <a:ext cx="4596" cy="2618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59" name="Line 150"/>
          <p:cNvSpPr>
            <a:spLocks noChangeShapeType="1"/>
          </p:cNvSpPr>
          <p:nvPr/>
        </p:nvSpPr>
        <p:spPr bwMode="auto">
          <a:xfrm flipH="1">
            <a:off x="5544332" y="2204059"/>
            <a:ext cx="323811" cy="80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60" name="Line 106"/>
          <p:cNvSpPr>
            <a:spLocks noChangeShapeType="1"/>
          </p:cNvSpPr>
          <p:nvPr/>
        </p:nvSpPr>
        <p:spPr bwMode="auto">
          <a:xfrm flipV="1">
            <a:off x="276915" y="5605179"/>
            <a:ext cx="2351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61" name="Line 106"/>
          <p:cNvSpPr>
            <a:spLocks noChangeShapeType="1"/>
          </p:cNvSpPr>
          <p:nvPr/>
        </p:nvSpPr>
        <p:spPr bwMode="auto">
          <a:xfrm>
            <a:off x="5580112" y="5777217"/>
            <a:ext cx="2428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62" name="Line 106"/>
          <p:cNvSpPr>
            <a:spLocks noChangeShapeType="1"/>
          </p:cNvSpPr>
          <p:nvPr/>
        </p:nvSpPr>
        <p:spPr bwMode="auto">
          <a:xfrm flipV="1">
            <a:off x="7308304" y="3631039"/>
            <a:ext cx="144939" cy="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de-CH" dirty="0"/>
          </a:p>
        </p:txBody>
      </p:sp>
      <p:sp>
        <p:nvSpPr>
          <p:cNvPr id="2064" name="Line 106"/>
          <p:cNvSpPr>
            <a:spLocks noChangeShapeType="1"/>
          </p:cNvSpPr>
          <p:nvPr/>
        </p:nvSpPr>
        <p:spPr bwMode="auto">
          <a:xfrm>
            <a:off x="7308304" y="4077072"/>
            <a:ext cx="2428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de-CH" dirty="0"/>
          </a:p>
        </p:txBody>
      </p:sp>
      <p:sp>
        <p:nvSpPr>
          <p:cNvPr id="2065" name="Line 150"/>
          <p:cNvSpPr>
            <a:spLocks noChangeShapeType="1"/>
          </p:cNvSpPr>
          <p:nvPr/>
        </p:nvSpPr>
        <p:spPr bwMode="auto">
          <a:xfrm flipV="1">
            <a:off x="4715026" y="1499880"/>
            <a:ext cx="819349" cy="280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cxnSp>
        <p:nvCxnSpPr>
          <p:cNvPr id="207" name="Straight Connector 206"/>
          <p:cNvCxnSpPr>
            <a:cxnSpLocks/>
          </p:cNvCxnSpPr>
          <p:nvPr/>
        </p:nvCxnSpPr>
        <p:spPr>
          <a:xfrm>
            <a:off x="5580112" y="2461960"/>
            <a:ext cx="20665" cy="33278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Line 125"/>
          <p:cNvSpPr>
            <a:spLocks noChangeShapeType="1"/>
          </p:cNvSpPr>
          <p:nvPr/>
        </p:nvSpPr>
        <p:spPr bwMode="auto">
          <a:xfrm flipV="1">
            <a:off x="234603" y="3011350"/>
            <a:ext cx="2428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2" name="Line 150"/>
          <p:cNvSpPr>
            <a:spLocks noChangeShapeType="1"/>
          </p:cNvSpPr>
          <p:nvPr/>
        </p:nvSpPr>
        <p:spPr bwMode="auto">
          <a:xfrm flipH="1">
            <a:off x="252774" y="2461252"/>
            <a:ext cx="7917585" cy="33842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endParaRPr lang="de-CH" dirty="0"/>
          </a:p>
        </p:txBody>
      </p:sp>
      <p:sp>
        <p:nvSpPr>
          <p:cNvPr id="2073" name="Line 176"/>
          <p:cNvSpPr>
            <a:spLocks noChangeShapeType="1"/>
          </p:cNvSpPr>
          <p:nvPr/>
        </p:nvSpPr>
        <p:spPr bwMode="auto">
          <a:xfrm flipV="1">
            <a:off x="3900811" y="3772085"/>
            <a:ext cx="371747" cy="9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4" name="Line 174"/>
          <p:cNvSpPr>
            <a:spLocks noChangeShapeType="1"/>
          </p:cNvSpPr>
          <p:nvPr/>
        </p:nvSpPr>
        <p:spPr bwMode="auto">
          <a:xfrm flipV="1">
            <a:off x="3900530" y="4221088"/>
            <a:ext cx="25558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6" name="Line 170"/>
          <p:cNvSpPr>
            <a:spLocks noChangeShapeType="1"/>
          </p:cNvSpPr>
          <p:nvPr/>
        </p:nvSpPr>
        <p:spPr bwMode="auto">
          <a:xfrm>
            <a:off x="5580112" y="5242449"/>
            <a:ext cx="305564" cy="1089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7" name="Line 105"/>
          <p:cNvSpPr>
            <a:spLocks noChangeShapeType="1"/>
          </p:cNvSpPr>
          <p:nvPr/>
        </p:nvSpPr>
        <p:spPr bwMode="auto">
          <a:xfrm>
            <a:off x="8170359" y="2476729"/>
            <a:ext cx="0" cy="2522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8" name="Line 106"/>
          <p:cNvSpPr>
            <a:spLocks noChangeShapeType="1"/>
          </p:cNvSpPr>
          <p:nvPr/>
        </p:nvSpPr>
        <p:spPr bwMode="auto">
          <a:xfrm>
            <a:off x="282717" y="4949612"/>
            <a:ext cx="230299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79" name="Line 107"/>
          <p:cNvSpPr>
            <a:spLocks noChangeShapeType="1"/>
          </p:cNvSpPr>
          <p:nvPr/>
        </p:nvSpPr>
        <p:spPr bwMode="auto">
          <a:xfrm flipV="1">
            <a:off x="2126727" y="3069211"/>
            <a:ext cx="313501" cy="41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" name="Rectangle 116"/>
          <p:cNvSpPr>
            <a:spLocks noChangeArrowheads="1"/>
          </p:cNvSpPr>
          <p:nvPr/>
        </p:nvSpPr>
        <p:spPr bwMode="auto">
          <a:xfrm>
            <a:off x="3838761" y="764704"/>
            <a:ext cx="1720851" cy="353362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ECKANKAR Spiritual Center</a:t>
            </a: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(ESC)</a:t>
            </a:r>
          </a:p>
        </p:txBody>
      </p:sp>
      <p:sp>
        <p:nvSpPr>
          <p:cNvPr id="4" name="Rectangle 118"/>
          <p:cNvSpPr>
            <a:spLocks noChangeArrowheads="1"/>
          </p:cNvSpPr>
          <p:nvPr/>
        </p:nvSpPr>
        <p:spPr bwMode="auto">
          <a:xfrm>
            <a:off x="3843159" y="1196752"/>
            <a:ext cx="1720851" cy="411424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RESA</a:t>
            </a: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Schweiz / FL</a:t>
            </a: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Hans-Ruedi Widmer </a:t>
            </a:r>
          </a:p>
        </p:txBody>
      </p:sp>
      <p:sp>
        <p:nvSpPr>
          <p:cNvPr id="3" name="Rectangle 120"/>
          <p:cNvSpPr>
            <a:spLocks noChangeArrowheads="1"/>
          </p:cNvSpPr>
          <p:nvPr/>
        </p:nvSpPr>
        <p:spPr bwMode="auto">
          <a:xfrm>
            <a:off x="3838761" y="150240"/>
            <a:ext cx="1701346" cy="470448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Der Mahanta, der Lebende ECK-Meister</a:t>
            </a: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Sri Doug </a:t>
            </a:r>
            <a:r>
              <a:rPr lang="de-CH" sz="900" b="1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Kunin</a:t>
            </a:r>
            <a:endParaRPr lang="de-CH" sz="9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85" name="Line 123"/>
          <p:cNvSpPr>
            <a:spLocks noChangeShapeType="1"/>
          </p:cNvSpPr>
          <p:nvPr/>
        </p:nvSpPr>
        <p:spPr bwMode="auto">
          <a:xfrm>
            <a:off x="2920547" y="2476730"/>
            <a:ext cx="5355" cy="232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86" name="Line 125"/>
          <p:cNvSpPr>
            <a:spLocks noChangeShapeType="1"/>
          </p:cNvSpPr>
          <p:nvPr/>
        </p:nvSpPr>
        <p:spPr bwMode="auto">
          <a:xfrm flipV="1">
            <a:off x="5580112" y="3645024"/>
            <a:ext cx="18584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6" name="Rectangle 129"/>
          <p:cNvSpPr>
            <a:spLocks noChangeArrowheads="1"/>
          </p:cNvSpPr>
          <p:nvPr/>
        </p:nvSpPr>
        <p:spPr bwMode="auto">
          <a:xfrm>
            <a:off x="5724128" y="2708920"/>
            <a:ext cx="1497600" cy="6048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Administrative Dienste</a:t>
            </a:r>
            <a:endParaRPr lang="de-CH" sz="8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Monika Klingele Frey</a:t>
            </a:r>
            <a:endParaRPr lang="de-CH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88" name="Line 130"/>
          <p:cNvSpPr>
            <a:spLocks noChangeShapeType="1"/>
          </p:cNvSpPr>
          <p:nvPr/>
        </p:nvSpPr>
        <p:spPr bwMode="auto">
          <a:xfrm flipV="1">
            <a:off x="5580112" y="4149080"/>
            <a:ext cx="315516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7" name="Rectangle 131"/>
          <p:cNvSpPr>
            <a:spLocks noChangeArrowheads="1"/>
          </p:cNvSpPr>
          <p:nvPr/>
        </p:nvSpPr>
        <p:spPr bwMode="auto">
          <a:xfrm>
            <a:off x="5724128" y="3429000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1085850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ECK-Center</a:t>
            </a:r>
          </a:p>
          <a:p>
            <a:pPr algn="ctr" defTabSz="1085850"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Basel – Kreuzlingen – St Gallen </a:t>
            </a:r>
          </a:p>
          <a:p>
            <a:pPr algn="ctr" defTabSz="1085850"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Zürich   </a:t>
            </a:r>
          </a:p>
        </p:txBody>
      </p:sp>
      <p:sp>
        <p:nvSpPr>
          <p:cNvPr id="26" name="Rectangle 134"/>
          <p:cNvSpPr>
            <a:spLocks noChangeArrowheads="1"/>
          </p:cNvSpPr>
          <p:nvPr/>
        </p:nvSpPr>
        <p:spPr bwMode="auto">
          <a:xfrm>
            <a:off x="5724128" y="5589240"/>
            <a:ext cx="1497600" cy="399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1085850">
              <a:defRPr/>
            </a:pPr>
            <a:r>
              <a:rPr lang="en-US" sz="900" b="1" dirty="0">
                <a:latin typeface="Segoe UI" panose="020B0502040204020203" pitchFamily="34" charset="0"/>
                <a:cs typeface="Segoe UI" panose="020B0502040204020203" pitchFamily="34" charset="0"/>
              </a:rPr>
              <a:t>EMC Schweiz / FL</a:t>
            </a:r>
            <a:endParaRPr lang="en-US" sz="7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1085850">
              <a:defRPr/>
            </a:pPr>
            <a:r>
              <a:rPr lang="en-US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Stéphane Rausis</a:t>
            </a:r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Rectangle 136"/>
          <p:cNvSpPr>
            <a:spLocks noChangeArrowheads="1"/>
          </p:cNvSpPr>
          <p:nvPr/>
        </p:nvSpPr>
        <p:spPr bwMode="auto">
          <a:xfrm>
            <a:off x="5724128" y="3933056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Studiengruppen</a:t>
            </a:r>
            <a:endParaRPr lang="de-CH" sz="7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Bern – Rheintal - Schaffhausen</a:t>
            </a:r>
          </a:p>
        </p:txBody>
      </p:sp>
      <p:sp>
        <p:nvSpPr>
          <p:cNvPr id="9" name="Rectangle 140"/>
          <p:cNvSpPr>
            <a:spLocks noChangeArrowheads="1"/>
          </p:cNvSpPr>
          <p:nvPr/>
        </p:nvSpPr>
        <p:spPr bwMode="auto">
          <a:xfrm>
            <a:off x="469743" y="4725144"/>
            <a:ext cx="1497600" cy="398185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Koordination </a:t>
            </a: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Public-Info Schweiz</a:t>
            </a:r>
          </a:p>
          <a:p>
            <a:pPr algn="ctr">
              <a:defRPr/>
            </a:pPr>
            <a:r>
              <a:rPr lang="de-CH" sz="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Monika Diebold </a:t>
            </a:r>
          </a:p>
        </p:txBody>
      </p:sp>
      <p:sp>
        <p:nvSpPr>
          <p:cNvPr id="2094" name="Line 141"/>
          <p:cNvSpPr>
            <a:spLocks noChangeShapeType="1"/>
          </p:cNvSpPr>
          <p:nvPr/>
        </p:nvSpPr>
        <p:spPr bwMode="auto">
          <a:xfrm flipV="1">
            <a:off x="255087" y="3892832"/>
            <a:ext cx="235765" cy="45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14" name="Rectangle 142"/>
          <p:cNvSpPr>
            <a:spLocks noChangeArrowheads="1"/>
          </p:cNvSpPr>
          <p:nvPr/>
        </p:nvSpPr>
        <p:spPr bwMode="auto">
          <a:xfrm>
            <a:off x="424329" y="3429000"/>
            <a:ext cx="1497600" cy="1161307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Regionale Vahana-Teams</a:t>
            </a:r>
            <a:endParaRPr lang="de-CH" sz="9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buSzPts val="700"/>
              <a:buFont typeface="Arial" charset="0"/>
              <a:buNone/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Basel – Bern/Thun – Zürich  – Innerschweiz –  Schaffhausen/Thurgau – Kreuzlingen – Frauenfeld – </a:t>
            </a:r>
          </a:p>
          <a:p>
            <a:pPr algn="ctr">
              <a:buSzPts val="700"/>
              <a:buFont typeface="Arial" charset="0"/>
              <a:buNone/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St. Gallen – </a:t>
            </a:r>
            <a:r>
              <a:rPr lang="fr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Romandie</a:t>
            </a: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– Ticino</a:t>
            </a:r>
          </a:p>
          <a:p>
            <a:pPr algn="ctr">
              <a:buSzPts val="700"/>
              <a:buFont typeface="Arial" charset="0"/>
              <a:buNone/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Online Vahana-Team Schweiz</a:t>
            </a:r>
            <a:endParaRPr lang="de-CH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99" name="Line 151"/>
          <p:cNvSpPr>
            <a:spLocks noChangeShapeType="1"/>
          </p:cNvSpPr>
          <p:nvPr/>
        </p:nvSpPr>
        <p:spPr bwMode="auto">
          <a:xfrm>
            <a:off x="2126727" y="4205264"/>
            <a:ext cx="241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100" name="Line 153"/>
          <p:cNvSpPr>
            <a:spLocks noChangeShapeType="1"/>
          </p:cNvSpPr>
          <p:nvPr/>
        </p:nvSpPr>
        <p:spPr bwMode="auto">
          <a:xfrm>
            <a:off x="2137855" y="3772085"/>
            <a:ext cx="241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101" name="Line 154"/>
          <p:cNvSpPr>
            <a:spLocks noChangeShapeType="1"/>
          </p:cNvSpPr>
          <p:nvPr/>
        </p:nvSpPr>
        <p:spPr bwMode="auto">
          <a:xfrm flipV="1">
            <a:off x="2104187" y="4684274"/>
            <a:ext cx="228135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103" name="Line 158"/>
          <p:cNvSpPr>
            <a:spLocks noChangeShapeType="1"/>
          </p:cNvSpPr>
          <p:nvPr/>
        </p:nvSpPr>
        <p:spPr bwMode="auto">
          <a:xfrm>
            <a:off x="2160074" y="5609258"/>
            <a:ext cx="2444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20" name="Rectangle 165"/>
          <p:cNvSpPr>
            <a:spLocks noChangeArrowheads="1"/>
          </p:cNvSpPr>
          <p:nvPr/>
        </p:nvSpPr>
        <p:spPr bwMode="auto">
          <a:xfrm>
            <a:off x="2237661" y="3429000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ECK-Klassen</a:t>
            </a:r>
          </a:p>
          <a:p>
            <a:pPr algn="ctr">
              <a:defRPr/>
            </a:pPr>
            <a:r>
              <a:rPr lang="de-CH" sz="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Regula Kupper</a:t>
            </a:r>
            <a:endParaRPr lang="de-CH" sz="6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23" name="Rectangle 169"/>
          <p:cNvSpPr>
            <a:spLocks noChangeArrowheads="1"/>
          </p:cNvSpPr>
          <p:nvPr/>
        </p:nvSpPr>
        <p:spPr bwMode="auto">
          <a:xfrm>
            <a:off x="5738696" y="5013176"/>
            <a:ext cx="1497600" cy="399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ECK-Center</a:t>
            </a:r>
          </a:p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Lugano/Taverne</a:t>
            </a:r>
          </a:p>
          <a:p>
            <a:pPr algn="ctr">
              <a:defRPr/>
            </a:pP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Angela Bronner</a:t>
            </a:r>
          </a:p>
        </p:txBody>
      </p:sp>
      <p:sp>
        <p:nvSpPr>
          <p:cNvPr id="2116" name="Rectangle 171"/>
          <p:cNvSpPr>
            <a:spLocks noChangeArrowheads="1"/>
          </p:cNvSpPr>
          <p:nvPr/>
        </p:nvSpPr>
        <p:spPr bwMode="auto">
          <a:xfrm>
            <a:off x="7466888" y="3933056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Kinder- und Jugend Satsang-Klassen</a:t>
            </a:r>
            <a:r>
              <a:rPr lang="de-CH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2130" name="Rectangle 182"/>
          <p:cNvSpPr>
            <a:spLocks noChangeArrowheads="1"/>
          </p:cNvSpPr>
          <p:nvPr/>
        </p:nvSpPr>
        <p:spPr bwMode="auto">
          <a:xfrm>
            <a:off x="6026728" y="1477624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Protokollführer EGS</a:t>
            </a:r>
          </a:p>
          <a:p>
            <a:pPr algn="ctr"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Karsten Klockenbring</a:t>
            </a:r>
            <a:endParaRPr lang="de-CH" sz="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12" name="Rectangle 197"/>
          <p:cNvSpPr>
            <a:spLocks noChangeArrowheads="1"/>
          </p:cNvSpPr>
          <p:nvPr/>
        </p:nvSpPr>
        <p:spPr bwMode="auto">
          <a:xfrm>
            <a:off x="5989492" y="116632"/>
            <a:ext cx="2577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de-CH" sz="14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RESA-Organisation</a:t>
            </a:r>
          </a:p>
          <a:p>
            <a:r>
              <a:rPr lang="de-CH" sz="14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Schweiz und Liechtenstein</a:t>
            </a:r>
            <a:endParaRPr lang="de-CH" sz="1400" dirty="0">
              <a:solidFill>
                <a:schemeClr val="accent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13" name="Rectangle 211"/>
          <p:cNvSpPr>
            <a:spLocks noChangeArrowheads="1"/>
          </p:cNvSpPr>
          <p:nvPr/>
        </p:nvSpPr>
        <p:spPr bwMode="auto">
          <a:xfrm>
            <a:off x="369888" y="6165850"/>
            <a:ext cx="24733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Eckankar-Gesellschaft </a:t>
            </a:r>
          </a:p>
          <a:p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Schweiz &amp; Liechtenstein</a:t>
            </a:r>
          </a:p>
          <a:p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Kurvenstrasse 17, 8006 Zürich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177"/>
          <p:cNvSpPr>
            <a:spLocks noChangeArrowheads="1"/>
          </p:cNvSpPr>
          <p:nvPr/>
        </p:nvSpPr>
        <p:spPr bwMode="auto">
          <a:xfrm>
            <a:off x="3995936" y="2708920"/>
            <a:ext cx="1497600" cy="6048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Finanzvorstand EGS</a:t>
            </a:r>
          </a:p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Ortis Armah</a:t>
            </a:r>
            <a:endParaRPr lang="de-CH" sz="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17"/>
          <p:cNvSpPr>
            <a:spLocks noChangeArrowheads="1"/>
          </p:cNvSpPr>
          <p:nvPr/>
        </p:nvSpPr>
        <p:spPr bwMode="auto">
          <a:xfrm>
            <a:off x="3879926" y="1798390"/>
            <a:ext cx="1716255" cy="493552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Eckankar-Gesellschaft Schweiz / FL (EGS)</a:t>
            </a:r>
            <a:endParaRPr lang="de-CH" sz="9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Lorenz Maurer</a:t>
            </a:r>
          </a:p>
        </p:txBody>
      </p:sp>
      <p:sp>
        <p:nvSpPr>
          <p:cNvPr id="10" name="Rectangle 155"/>
          <p:cNvSpPr>
            <a:spLocks noChangeArrowheads="1"/>
          </p:cNvSpPr>
          <p:nvPr/>
        </p:nvSpPr>
        <p:spPr bwMode="auto">
          <a:xfrm>
            <a:off x="2243381" y="2714529"/>
            <a:ext cx="1497600" cy="6048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Spirituelle Dienste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de-CH" sz="8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Edith Ehrenreich</a:t>
            </a:r>
          </a:p>
        </p:txBody>
      </p:sp>
      <p:sp>
        <p:nvSpPr>
          <p:cNvPr id="18" name="Rectangle 167"/>
          <p:cNvSpPr>
            <a:spLocks noChangeArrowheads="1"/>
          </p:cNvSpPr>
          <p:nvPr/>
        </p:nvSpPr>
        <p:spPr bwMode="auto">
          <a:xfrm>
            <a:off x="7452320" y="3453094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ECK-Jugend und Familien Aktivitäten</a:t>
            </a:r>
          </a:p>
        </p:txBody>
      </p:sp>
      <p:sp>
        <p:nvSpPr>
          <p:cNvPr id="2125" name="Line 98"/>
          <p:cNvSpPr>
            <a:spLocks noChangeShapeType="1"/>
          </p:cNvSpPr>
          <p:nvPr/>
        </p:nvSpPr>
        <p:spPr bwMode="auto">
          <a:xfrm flipH="1" flipV="1">
            <a:off x="252774" y="2487967"/>
            <a:ext cx="6990" cy="31380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12" name="Rectangle 144"/>
          <p:cNvSpPr>
            <a:spLocks noChangeArrowheads="1"/>
          </p:cNvSpPr>
          <p:nvPr/>
        </p:nvSpPr>
        <p:spPr bwMode="auto">
          <a:xfrm>
            <a:off x="410180" y="2708920"/>
            <a:ext cx="1499150" cy="604861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Vahana-Team Schweiz</a:t>
            </a: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/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FL</a:t>
            </a:r>
            <a:endParaRPr lang="de-CH" sz="8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Gabriela Hauswirth</a:t>
            </a:r>
            <a:endParaRPr lang="de-CH" sz="9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tangle 177"/>
          <p:cNvSpPr>
            <a:spLocks noChangeArrowheads="1"/>
          </p:cNvSpPr>
          <p:nvPr/>
        </p:nvSpPr>
        <p:spPr bwMode="auto">
          <a:xfrm>
            <a:off x="4010504" y="3933056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Revisoren</a:t>
            </a:r>
          </a:p>
        </p:txBody>
      </p:sp>
      <p:sp>
        <p:nvSpPr>
          <p:cNvPr id="96" name="Rectangle 199"/>
          <p:cNvSpPr>
            <a:spLocks noChangeArrowheads="1"/>
          </p:cNvSpPr>
          <p:nvPr/>
        </p:nvSpPr>
        <p:spPr bwMode="auto">
          <a:xfrm>
            <a:off x="5868144" y="1888873"/>
            <a:ext cx="2061489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Infostelle EGS &amp; Student Services</a:t>
            </a:r>
          </a:p>
          <a:p>
            <a:pPr algn="ctr"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Beatrice Huwyler</a:t>
            </a:r>
            <a:endParaRPr lang="de-CH" sz="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97"/>
          <p:cNvSpPr txBox="1">
            <a:spLocks noChangeArrowheads="1"/>
          </p:cNvSpPr>
          <p:nvPr/>
        </p:nvSpPr>
        <p:spPr bwMode="auto">
          <a:xfrm>
            <a:off x="2282312" y="6389712"/>
            <a:ext cx="230543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000" dirty="0">
                <a:solidFill>
                  <a:srgbClr val="009999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www.eckankar.ch</a:t>
            </a:r>
            <a:r>
              <a:rPr lang="en-US" sz="1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/ 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www.eckankar.org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99"/>
          <p:cNvSpPr txBox="1">
            <a:spLocks noChangeArrowheads="1"/>
          </p:cNvSpPr>
          <p:nvPr/>
        </p:nvSpPr>
        <p:spPr bwMode="auto">
          <a:xfrm>
            <a:off x="5807347" y="6389022"/>
            <a:ext cx="320357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en-US" sz="600" dirty="0">
                <a:latin typeface="Segoe UI" panose="020B0502040204020203" pitchFamily="34" charset="0"/>
                <a:cs typeface="Segoe UI" panose="020B0502040204020203" pitchFamily="34" charset="0"/>
              </a:rPr>
              <a:t>Copyright </a:t>
            </a:r>
            <a:r>
              <a:rPr lang="en-US" sz="600" dirty="0">
                <a:latin typeface="Segoe UI" panose="020B0502040204020203" pitchFamily="34" charset="0"/>
                <a:cs typeface="Segoe UI" panose="020B0502040204020203" pitchFamily="34" charset="0"/>
                <a:sym typeface="Symbol" pitchFamily="18" charset="2"/>
              </a:rPr>
              <a:t></a:t>
            </a:r>
            <a:r>
              <a:rPr lang="en-US" sz="600" dirty="0">
                <a:latin typeface="Segoe UI" panose="020B0502040204020203" pitchFamily="34" charset="0"/>
                <a:cs typeface="Segoe UI" panose="020B0502040204020203" pitchFamily="34" charset="0"/>
              </a:rPr>
              <a:t> 2025 ECKANKAR. All rights reserved. Printed in Switzerland</a:t>
            </a:r>
            <a:r>
              <a:rPr lang="en-US" sz="800" dirty="0"/>
              <a:t>.</a:t>
            </a:r>
          </a:p>
          <a:p>
            <a:pPr algn="r"/>
            <a:r>
              <a:rPr lang="en-US" sz="700" dirty="0"/>
              <a:t>24.11.2025 / MK</a:t>
            </a:r>
          </a:p>
        </p:txBody>
      </p:sp>
      <p:cxnSp>
        <p:nvCxnSpPr>
          <p:cNvPr id="100" name="Straight Connector 99"/>
          <p:cNvCxnSpPr>
            <a:cxnSpLocks/>
            <a:endCxn id="2064" idx="0"/>
          </p:cNvCxnSpPr>
          <p:nvPr/>
        </p:nvCxnSpPr>
        <p:spPr>
          <a:xfrm flipH="1">
            <a:off x="7308304" y="2460371"/>
            <a:ext cx="815" cy="16167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14"/>
          <p:cNvSpPr>
            <a:spLocks noChangeArrowheads="1"/>
          </p:cNvSpPr>
          <p:nvPr/>
        </p:nvSpPr>
        <p:spPr bwMode="auto">
          <a:xfrm>
            <a:off x="7452320" y="2746805"/>
            <a:ext cx="1497600" cy="6048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Kinder-, Jugend- &amp; Familienprogramm</a:t>
            </a:r>
            <a:endParaRPr lang="de-CH" sz="8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Sheila von Allmen</a:t>
            </a:r>
          </a:p>
        </p:txBody>
      </p:sp>
      <p:sp>
        <p:nvSpPr>
          <p:cNvPr id="156" name="Rectangle 133"/>
          <p:cNvSpPr>
            <a:spLocks noChangeArrowheads="1"/>
          </p:cNvSpPr>
          <p:nvPr/>
        </p:nvSpPr>
        <p:spPr bwMode="auto">
          <a:xfrm>
            <a:off x="5724128" y="4509120"/>
            <a:ext cx="1497600" cy="399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Studiengruppen </a:t>
            </a:r>
          </a:p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Suisse Romande</a:t>
            </a:r>
          </a:p>
          <a:p>
            <a:pPr algn="ctr">
              <a:defRPr/>
            </a:pP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Stéphane Rausis</a:t>
            </a:r>
          </a:p>
        </p:txBody>
      </p:sp>
      <p:sp>
        <p:nvSpPr>
          <p:cNvPr id="95" name="Rectangle 165"/>
          <p:cNvSpPr>
            <a:spLocks noChangeArrowheads="1"/>
          </p:cNvSpPr>
          <p:nvPr/>
        </p:nvSpPr>
        <p:spPr bwMode="auto">
          <a:xfrm>
            <a:off x="2249151" y="3933056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Arahata Trainings</a:t>
            </a:r>
          </a:p>
          <a:p>
            <a:pPr algn="ctr">
              <a:defRPr/>
            </a:pPr>
            <a:r>
              <a:rPr lang="de-CH" sz="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Regina Reichart</a:t>
            </a:r>
          </a:p>
        </p:txBody>
      </p:sp>
      <p:sp>
        <p:nvSpPr>
          <p:cNvPr id="103" name="Rectangle 165"/>
          <p:cNvSpPr>
            <a:spLocks noChangeArrowheads="1"/>
          </p:cNvSpPr>
          <p:nvPr/>
        </p:nvSpPr>
        <p:spPr bwMode="auto">
          <a:xfrm>
            <a:off x="2240343" y="4437112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ECK Licht &amp; Ton GD</a:t>
            </a:r>
          </a:p>
          <a:p>
            <a:pPr algn="ctr">
              <a:defRPr/>
            </a:pP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Bettina</a:t>
            </a:r>
            <a:r>
              <a:rPr lang="de-CH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Maurer</a:t>
            </a:r>
            <a:endParaRPr lang="de-CH" sz="9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Rectangle 165"/>
          <p:cNvSpPr>
            <a:spLocks noChangeArrowheads="1"/>
          </p:cNvSpPr>
          <p:nvPr/>
        </p:nvSpPr>
        <p:spPr bwMode="auto">
          <a:xfrm>
            <a:off x="2258505" y="4934008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HU-Chant für Chelas</a:t>
            </a:r>
          </a:p>
          <a:p>
            <a:pPr algn="ctr">
              <a:defRPr/>
            </a:pP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Dora</a:t>
            </a:r>
            <a:r>
              <a:rPr lang="de-CH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Frei-Santschi</a:t>
            </a:r>
            <a:endParaRPr lang="de-CH" sz="9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9" name="Rectangle 165"/>
          <p:cNvSpPr>
            <a:spLocks noChangeArrowheads="1"/>
          </p:cNvSpPr>
          <p:nvPr/>
        </p:nvSpPr>
        <p:spPr bwMode="auto">
          <a:xfrm>
            <a:off x="2282312" y="5445224"/>
            <a:ext cx="1497600" cy="368181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Veranstaltungslogistik </a:t>
            </a:r>
          </a:p>
          <a:p>
            <a:pPr algn="ctr">
              <a:defRPr/>
            </a:pPr>
            <a:r>
              <a:rPr lang="de-CH" sz="800" dirty="0">
                <a:latin typeface="Segoe UI" panose="020B0502040204020203" pitchFamily="34" charset="0"/>
                <a:cs typeface="Segoe UI" panose="020B0502040204020203" pitchFamily="34" charset="0"/>
              </a:rPr>
              <a:t>René Schmucki</a:t>
            </a:r>
          </a:p>
        </p:txBody>
      </p:sp>
      <p:sp>
        <p:nvSpPr>
          <p:cNvPr id="118" name="Line 125">
            <a:extLst>
              <a:ext uri="{FF2B5EF4-FFF2-40B4-BE49-F238E27FC236}">
                <a16:creationId xmlns:a16="http://schemas.microsoft.com/office/drawing/2014/main" id="{08C01657-9E82-4BD3-AAA0-AC24F3011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3125" y="1368622"/>
            <a:ext cx="280034" cy="504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107" name="Rectangle 145">
            <a:extLst>
              <a:ext uri="{FF2B5EF4-FFF2-40B4-BE49-F238E27FC236}">
                <a16:creationId xmlns:a16="http://schemas.microsoft.com/office/drawing/2014/main" id="{D310308F-374A-4E78-AF87-C88A48A75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491" y="5346185"/>
            <a:ext cx="1497600" cy="3672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 Buchhaltung</a:t>
            </a:r>
          </a:p>
          <a:p>
            <a:pPr algn="ctr">
              <a:defRPr/>
            </a:pPr>
            <a:r>
              <a:rPr lang="de-CH" sz="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Renate Heinrich</a:t>
            </a:r>
          </a:p>
          <a:p>
            <a:pPr algn="ctr">
              <a:defRPr/>
            </a:pPr>
            <a:endParaRPr lang="de-CH" sz="6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Rectangle 182"/>
          <p:cNvSpPr>
            <a:spLocks noChangeArrowheads="1"/>
          </p:cNvSpPr>
          <p:nvPr/>
        </p:nvSpPr>
        <p:spPr bwMode="auto">
          <a:xfrm>
            <a:off x="2084446" y="1737111"/>
            <a:ext cx="1497600" cy="399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t"/>
          <a:lstStyle/>
          <a:p>
            <a:pPr algn="ctr">
              <a:spcBef>
                <a:spcPts val="0"/>
              </a:spcBef>
              <a:defRPr/>
            </a:pPr>
            <a:r>
              <a:rPr lang="de-CH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Webmaster &amp;</a:t>
            </a:r>
          </a:p>
          <a:p>
            <a:pPr algn="ctr">
              <a:spcBef>
                <a:spcPts val="0"/>
              </a:spcBef>
              <a:defRPr/>
            </a:pPr>
            <a:r>
              <a:rPr lang="de-CH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Veranstaltungskalender</a:t>
            </a:r>
            <a:endParaRPr lang="de-CH" sz="7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de-CH" sz="7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Peter Bino </a:t>
            </a:r>
          </a:p>
        </p:txBody>
      </p:sp>
      <p:sp>
        <p:nvSpPr>
          <p:cNvPr id="30" name="Rectangle 199">
            <a:extLst>
              <a:ext uri="{FF2B5EF4-FFF2-40B4-BE49-F238E27FC236}">
                <a16:creationId xmlns:a16="http://schemas.microsoft.com/office/drawing/2014/main" id="{3914EDB9-384A-C6FD-D78D-A7D1E5930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40" y="1265503"/>
            <a:ext cx="1497600" cy="399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de-CH" sz="700" b="1" dirty="0">
                <a:latin typeface="Segoe UI" panose="020B0502040204020203" pitchFamily="34" charset="0"/>
                <a:cs typeface="Segoe UI" panose="020B0502040204020203" pitchFamily="34" charset="0"/>
              </a:rPr>
              <a:t>Koordination Zoom &amp;  </a:t>
            </a:r>
          </a:p>
          <a:p>
            <a:pPr algn="ctr">
              <a:defRPr/>
            </a:pPr>
            <a:r>
              <a:rPr lang="de-CH" sz="7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Meet-up</a:t>
            </a:r>
            <a:r>
              <a:rPr lang="de-CH" sz="700" b="1" dirty="0">
                <a:latin typeface="Segoe UI" panose="020B0502040204020203" pitchFamily="34" charset="0"/>
                <a:cs typeface="Segoe UI" panose="020B0502040204020203" pitchFamily="34" charset="0"/>
              </a:rPr>
              <a:t> &amp; Technische Hosts</a:t>
            </a:r>
          </a:p>
          <a:p>
            <a:pPr algn="ctr">
              <a:defRPr/>
            </a:pPr>
            <a:r>
              <a:rPr lang="de-CH" sz="700" dirty="0">
                <a:latin typeface="Segoe UI" panose="020B0502040204020203" pitchFamily="34" charset="0"/>
                <a:cs typeface="Segoe UI" panose="020B0502040204020203" pitchFamily="34" charset="0"/>
              </a:rPr>
              <a:t>Xaver Reichart &amp; Team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0394F91D-D15B-D26E-1E9D-6C03E4C0AD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38" y="263525"/>
            <a:ext cx="2528800" cy="478281"/>
          </a:xfrm>
          <a:prstGeom prst="rect">
            <a:avLst/>
          </a:prstGeom>
        </p:spPr>
      </p:pic>
      <p:sp>
        <p:nvSpPr>
          <p:cNvPr id="33" name="Rectangle 169">
            <a:extLst>
              <a:ext uri="{FF2B5EF4-FFF2-40B4-BE49-F238E27FC236}">
                <a16:creationId xmlns:a16="http://schemas.microsoft.com/office/drawing/2014/main" id="{97C2E183-CC08-CEB3-F1F6-1AA3C3F78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3764" y="3429000"/>
            <a:ext cx="1497600" cy="363600"/>
          </a:xfrm>
          <a:prstGeom prst="rect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de-CH" sz="9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de-CH" sz="900" b="1" dirty="0">
                <a:latin typeface="Segoe UI" panose="020B0502040204020203" pitchFamily="34" charset="0"/>
                <a:cs typeface="Segoe UI" panose="020B0502040204020203" pitchFamily="34" charset="0"/>
              </a:rPr>
              <a:t>Regionale Buchhaltungen</a:t>
            </a:r>
          </a:p>
          <a:p>
            <a:pPr algn="ctr">
              <a:defRPr/>
            </a:pPr>
            <a:r>
              <a:rPr lang="de-CH" sz="7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</a:t>
            </a:r>
            <a:r>
              <a:rPr lang="de-CH" sz="700" b="1" dirty="0">
                <a:solidFill>
                  <a:srgbClr val="000000"/>
                </a:solidFill>
                <a:latin typeface="Palatino Linotype" pitchFamily="18" charset="0"/>
                <a:cs typeface="+mn-cs"/>
              </a:rPr>
              <a:t>                      </a:t>
            </a:r>
            <a:endParaRPr lang="de-CH" sz="2000" dirty="0">
              <a:latin typeface="Palatino Linotype" pitchFamily="18" charset="0"/>
              <a:cs typeface="+mn-cs"/>
            </a:endParaRPr>
          </a:p>
        </p:txBody>
      </p:sp>
      <p:sp>
        <p:nvSpPr>
          <p:cNvPr id="40" name="Line 154">
            <a:extLst>
              <a:ext uri="{FF2B5EF4-FFF2-40B4-BE49-F238E27FC236}">
                <a16:creationId xmlns:a16="http://schemas.microsoft.com/office/drawing/2014/main" id="{A6454C87-E019-0F6F-3F8C-6124161EC5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4437" y="5145400"/>
            <a:ext cx="137875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cxnSp>
        <p:nvCxnSpPr>
          <p:cNvPr id="41" name="Straight Connector 130">
            <a:extLst>
              <a:ext uri="{FF2B5EF4-FFF2-40B4-BE49-F238E27FC236}">
                <a16:creationId xmlns:a16="http://schemas.microsoft.com/office/drawing/2014/main" id="{B15DC0A9-3F93-3050-0709-34F2887FF30C}"/>
              </a:ext>
            </a:extLst>
          </p:cNvPr>
          <p:cNvCxnSpPr>
            <a:cxnSpLocks/>
          </p:cNvCxnSpPr>
          <p:nvPr/>
        </p:nvCxnSpPr>
        <p:spPr>
          <a:xfrm>
            <a:off x="2101759" y="2476816"/>
            <a:ext cx="10711" cy="31492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130">
            <a:extLst>
              <a:ext uri="{FF2B5EF4-FFF2-40B4-BE49-F238E27FC236}">
                <a16:creationId xmlns:a16="http://schemas.microsoft.com/office/drawing/2014/main" id="{47678020-9E46-0A1D-4529-F89BF38F9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9612" y="4744317"/>
            <a:ext cx="164516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47" name="Line 123">
            <a:extLst>
              <a:ext uri="{FF2B5EF4-FFF2-40B4-BE49-F238E27FC236}">
                <a16:creationId xmlns:a16="http://schemas.microsoft.com/office/drawing/2014/main" id="{EDFEECCF-1F38-726D-6893-5A21503DE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8916" y="2430497"/>
            <a:ext cx="4595" cy="31408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48" name="Line 123">
            <a:extLst>
              <a:ext uri="{FF2B5EF4-FFF2-40B4-BE49-F238E27FC236}">
                <a16:creationId xmlns:a16="http://schemas.microsoft.com/office/drawing/2014/main" id="{94BFDC70-09B1-4E1B-C236-D9C6D23D8B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15616" y="2495094"/>
            <a:ext cx="0" cy="20308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sp>
        <p:nvSpPr>
          <p:cNvPr id="53" name="Line 106">
            <a:extLst>
              <a:ext uri="{FF2B5EF4-FFF2-40B4-BE49-F238E27FC236}">
                <a16:creationId xmlns:a16="http://schemas.microsoft.com/office/drawing/2014/main" id="{72D874E7-8CA9-1494-E513-61F2EAAAA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6255" y="3068111"/>
            <a:ext cx="175743" cy="843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de-CH" dirty="0"/>
          </a:p>
        </p:txBody>
      </p:sp>
      <p:sp>
        <p:nvSpPr>
          <p:cNvPr id="54" name="Line 125">
            <a:extLst>
              <a:ext uri="{FF2B5EF4-FFF2-40B4-BE49-F238E27FC236}">
                <a16:creationId xmlns:a16="http://schemas.microsoft.com/office/drawing/2014/main" id="{56868B23-1C6E-81A1-34EC-BBC545F9D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7145" y="1700808"/>
            <a:ext cx="263512" cy="135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endParaRPr lang="de-CH" dirty="0"/>
          </a:p>
        </p:txBody>
      </p:sp>
      <p:cxnSp>
        <p:nvCxnSpPr>
          <p:cNvPr id="57" name="Gewinkelte Verbindung 56">
            <a:extLst>
              <a:ext uri="{FF2B5EF4-FFF2-40B4-BE49-F238E27FC236}">
                <a16:creationId xmlns:a16="http://schemas.microsoft.com/office/drawing/2014/main" id="{BAB436D0-60B6-4EB3-F813-B5B9EA96131F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82664" y="1506220"/>
            <a:ext cx="261113" cy="534447"/>
          </a:xfrm>
          <a:prstGeom prst="bentConnector3">
            <a:avLst>
              <a:gd name="adj1" fmla="val 5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winkelte Verbindung 77">
            <a:extLst>
              <a:ext uri="{FF2B5EF4-FFF2-40B4-BE49-F238E27FC236}">
                <a16:creationId xmlns:a16="http://schemas.microsoft.com/office/drawing/2014/main" id="{9A7BA52A-5C4F-9334-212F-5AADFCF52874}"/>
              </a:ext>
            </a:extLst>
          </p:cNvPr>
          <p:cNvCxnSpPr>
            <a:cxnSpLocks/>
            <a:stCxn id="2130" idx="1"/>
          </p:cNvCxnSpPr>
          <p:nvPr/>
        </p:nvCxnSpPr>
        <p:spPr>
          <a:xfrm rot="10800000" flipV="1">
            <a:off x="5580116" y="1661223"/>
            <a:ext cx="446613" cy="2859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winkelte Verbindung 79">
            <a:extLst>
              <a:ext uri="{FF2B5EF4-FFF2-40B4-BE49-F238E27FC236}">
                <a16:creationId xmlns:a16="http://schemas.microsoft.com/office/drawing/2014/main" id="{C6A86074-C4A1-AF38-0027-66ED8A84AB1B}"/>
              </a:ext>
            </a:extLst>
          </p:cNvPr>
          <p:cNvCxnSpPr>
            <a:cxnSpLocks/>
          </p:cNvCxnSpPr>
          <p:nvPr/>
        </p:nvCxnSpPr>
        <p:spPr>
          <a:xfrm rot="10800000">
            <a:off x="5580114" y="1338734"/>
            <a:ext cx="446615" cy="1833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winkelte Verbindung 81">
            <a:extLst>
              <a:ext uri="{FF2B5EF4-FFF2-40B4-BE49-F238E27FC236}">
                <a16:creationId xmlns:a16="http://schemas.microsoft.com/office/drawing/2014/main" id="{B3C9EE2B-A938-F7A4-5431-670D54A9EB0A}"/>
              </a:ext>
            </a:extLst>
          </p:cNvPr>
          <p:cNvCxnSpPr>
            <a:cxnSpLocks/>
          </p:cNvCxnSpPr>
          <p:nvPr/>
        </p:nvCxnSpPr>
        <p:spPr>
          <a:xfrm rot="10800000">
            <a:off x="5564010" y="1412777"/>
            <a:ext cx="304134" cy="6700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rgbClr val="000000"/>
          </a:solidFill>
          <a:round/>
          <a:headEnd/>
          <a:tailEnd/>
        </a:ln>
      </a:spPr>
      <a:bodyPr/>
      <a:lstStyle>
        <a:defPPr>
          <a:defRPr/>
        </a:defPPr>
      </a:lst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Bildschirmpräsentation (4:3)</PresentationFormat>
  <Paragraphs>75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Segoe UI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RESA structure</dc:title>
  <dc:creator>Uli Sacchet</dc:creator>
  <cp:lastModifiedBy>Hans-Ruedi Widmer</cp:lastModifiedBy>
  <cp:revision>372</cp:revision>
  <cp:lastPrinted>2019-12-10T13:30:31Z</cp:lastPrinted>
  <dcterms:created xsi:type="dcterms:W3CDTF">2007-02-19T14:18:02Z</dcterms:created>
  <dcterms:modified xsi:type="dcterms:W3CDTF">2025-11-25T13:32:26Z</dcterms:modified>
</cp:coreProperties>
</file>